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0" r:id="rId4"/>
    <p:sldId id="363" r:id="rId5"/>
    <p:sldId id="311" r:id="rId6"/>
    <p:sldId id="409" r:id="rId7"/>
    <p:sldId id="365" r:id="rId8"/>
    <p:sldId id="262" r:id="rId9"/>
    <p:sldId id="366" r:id="rId10"/>
    <p:sldId id="264" r:id="rId11"/>
    <p:sldId id="265" r:id="rId12"/>
    <p:sldId id="266" r:id="rId13"/>
    <p:sldId id="315" r:id="rId14"/>
    <p:sldId id="316" r:id="rId15"/>
    <p:sldId id="317" r:id="rId16"/>
    <p:sldId id="368" r:id="rId17"/>
    <p:sldId id="349" r:id="rId18"/>
    <p:sldId id="369" r:id="rId19"/>
    <p:sldId id="320" r:id="rId20"/>
    <p:sldId id="322" r:id="rId21"/>
    <p:sldId id="374" r:id="rId22"/>
    <p:sldId id="273" r:id="rId23"/>
    <p:sldId id="350" r:id="rId24"/>
    <p:sldId id="382" r:id="rId25"/>
    <p:sldId id="388" r:id="rId26"/>
    <p:sldId id="329" r:id="rId27"/>
    <p:sldId id="290" r:id="rId28"/>
    <p:sldId id="353" r:id="rId29"/>
    <p:sldId id="400" r:id="rId30"/>
    <p:sldId id="296" r:id="rId31"/>
    <p:sldId id="405" r:id="rId32"/>
    <p:sldId id="406" r:id="rId33"/>
    <p:sldId id="407" r:id="rId34"/>
    <p:sldId id="357" r:id="rId35"/>
    <p:sldId id="362" r:id="rId36"/>
    <p:sldId id="408" r:id="rId37"/>
    <p:sldId id="359" r:id="rId38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14" autoAdjust="0"/>
  </p:normalViewPr>
  <p:slideViewPr>
    <p:cSldViewPr>
      <p:cViewPr>
        <p:scale>
          <a:sx n="94" d="100"/>
          <a:sy n="94" d="100"/>
        </p:scale>
        <p:origin x="-1296" y="-54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DB91C0-4950-44B9-8C8F-666CA8C1D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812F0F6-8E19-4025-8E2D-E8128B79E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7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5930A-67C2-4381-9A3F-CCDF668FDFD7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2399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F1A3B-0421-4FDB-B158-77D8B3E6B985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0368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B1913-2EA0-495B-B8C7-377A8B524B27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36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B8A84-FF42-44D0-A5F6-AD86E1B305A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413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4B05C-0D35-4BED-B96E-16AA54186F1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4844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CCF8B-25D1-4F28-9CED-C545421C93E2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8608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098C2-40D8-4396-9B72-3135D0404CE5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902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DCF7-37F5-469E-9E98-E6D888D9B508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6163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03034-CA81-4442-A19C-3DA14621F34A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7743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EDD835-E6DB-444E-875F-F6AE37AD5D20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0016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DF562-942A-4A97-9257-690CEACC40FB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4737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1DA98-E2AB-471F-B3BE-87A3EC335E1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438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DF562-942A-4A97-9257-690CEACC40FB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014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E16B2-931F-4942-92A5-AE6CBC9DF34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3762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B0C3B-95B0-4F56-B079-D64BF0765DFC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5032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4AB9-E897-4E4C-AF95-99255936062C}" type="slidenum">
              <a:rPr lang="en-US" smtClean="0"/>
              <a:pPr/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602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84AB9-E897-4E4C-AF95-99255936062C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1800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99886-79F6-4EF7-A33C-D944DB45D4AA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3466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A6D96-B32C-4539-9C0E-E68BF7BC5FAC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4377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38142-98BE-4B9C-9057-E0E13332F4B9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4831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38142-98BE-4B9C-9057-E0E13332F4B9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0221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052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768DC-6EC2-4819-8C8A-3ADD2B26B7E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1884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2510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087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8A1D1-43F8-4AF2-B145-68E92B221E05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8509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7159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5154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95CBF-5854-48B8-A638-B87584927E47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452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29E3C9-3639-4D9D-96C0-720C68AB3BB9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646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1DA98-E2AB-471F-B3BE-87A3EC335E1D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488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7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07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0D3E9-E56C-411E-B9B7-83A33D090DAD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24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F647-D454-4B9B-8FF2-975DBBDCF6C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69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5F647-D454-4B9B-8FF2-975DBBDCF6CF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9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4996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Searching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12" y="2520791"/>
            <a:ext cx="3811552" cy="41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5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80EE-A7AD-4B8B-A257-59839D5E3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9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980-DE9E-40A3-9725-08C10AA30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8312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E651-50E5-416A-A02F-AE19BDBDAF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564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1366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75981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61607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8FE6-BA4A-4BF3-BF2E-28CA89AA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37560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3: Searching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24D1-36CD-4798-89D5-131DDFF98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24D1-36CD-4798-89D5-131DDFF980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20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BBAD-2244-49F9-9B13-B8EEDE87A1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5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66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B30F-122E-4840-B144-1A7F450B2C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40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9BCF-5005-4BBF-AD37-33AC274CB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3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53CF-D00A-4B57-AD81-EFB9D205ED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37418-9419-44C2-BF8B-2F71E39E1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4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5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637F2FA-2C3D-4EDA-94A5-336DBCC1D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679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8674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Formulating the Search Query (continued)</a:t>
            </a:r>
          </a:p>
          <a:p>
            <a:pPr lvl="1"/>
            <a:r>
              <a:rPr lang="en-US" dirty="0" smtClean="0"/>
              <a:t>More keywords equal more focused results</a:t>
            </a:r>
          </a:p>
          <a:p>
            <a:pPr lvl="1"/>
            <a:r>
              <a:rPr lang="en-US" dirty="0" smtClean="0"/>
              <a:t>Surround a phrase with quotation marks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08" y="2057400"/>
            <a:ext cx="5348392" cy="3551667"/>
          </a:xfrm>
        </p:spPr>
      </p:pic>
      <p:sp>
        <p:nvSpPr>
          <p:cNvPr id="28676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77B46E-E64E-4D7A-8884-EC7F06EFA643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A5BF00-CC93-4EF6-A6FD-879F5A3893DA}" type="slidenum">
              <a:rPr lang="en-US"/>
              <a:pPr/>
              <a:t>11</a:t>
            </a:fld>
            <a:endParaRPr lang="en-US"/>
          </a:p>
        </p:txBody>
      </p:sp>
      <p:sp>
        <p:nvSpPr>
          <p:cNvPr id="30722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7467600" cy="4525963"/>
          </a:xfrm>
        </p:spPr>
        <p:txBody>
          <a:bodyPr/>
          <a:lstStyle/>
          <a:p>
            <a:r>
              <a:rPr lang="en-US" sz="2800" dirty="0" smtClean="0"/>
              <a:t>Formulating the Search Query (continued)</a:t>
            </a:r>
          </a:p>
          <a:p>
            <a:pPr lvl="1"/>
            <a:r>
              <a:rPr lang="en-US" sz="2400" dirty="0"/>
              <a:t>Ensure proper spelling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targeted search</a:t>
            </a:r>
            <a:r>
              <a:rPr lang="en-US" sz="2400" dirty="0"/>
              <a:t> seeks specific </a:t>
            </a:r>
            <a:r>
              <a:rPr lang="en-US" sz="2400" dirty="0" smtClean="0"/>
              <a:t>information </a:t>
            </a:r>
            <a:r>
              <a:rPr lang="en-US" sz="2400" dirty="0"/>
              <a:t>using keyword </a:t>
            </a:r>
            <a:r>
              <a:rPr lang="en-US" sz="2400" dirty="0" smtClean="0"/>
              <a:t>combinations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/>
              <a:t>open-ended search</a:t>
            </a:r>
            <a:r>
              <a:rPr lang="en-US" sz="2400" dirty="0"/>
              <a:t> seeks information on a broader scale using a simple </a:t>
            </a:r>
            <a:r>
              <a:rPr lang="en-US" sz="2400" dirty="0" smtClean="0"/>
              <a:t>keyword</a:t>
            </a:r>
          </a:p>
          <a:p>
            <a:pPr lvl="1"/>
            <a:r>
              <a:rPr lang="en-US" sz="2400" dirty="0"/>
              <a:t>A search that uses complete sentences is sometimes </a:t>
            </a:r>
            <a:r>
              <a:rPr lang="en-US" sz="2400" dirty="0" smtClean="0"/>
              <a:t>called a </a:t>
            </a:r>
            <a:r>
              <a:rPr lang="en-US" sz="2400" dirty="0"/>
              <a:t>natural language search</a:t>
            </a:r>
          </a:p>
          <a:p>
            <a:pPr lvl="1"/>
            <a:r>
              <a:rPr lang="en-US" sz="2400" dirty="0" smtClean="0"/>
              <a:t>Small, unimportant words in a natural language search query are called </a:t>
            </a:r>
            <a:r>
              <a:rPr lang="en-US" sz="2400" b="1" dirty="0" smtClean="0"/>
              <a:t>stop words</a:t>
            </a:r>
            <a:r>
              <a:rPr lang="en-US" sz="2400" dirty="0" smtClean="0"/>
              <a:t>, and </a:t>
            </a:r>
            <a:r>
              <a:rPr lang="en-US" sz="2400" smtClean="0"/>
              <a:t>are usually ignored</a:t>
            </a:r>
            <a:endParaRPr lang="en-US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Examining the Search Results </a:t>
            </a:r>
          </a:p>
          <a:p>
            <a:pPr lvl="1"/>
            <a:r>
              <a:rPr lang="en-US" dirty="0" smtClean="0"/>
              <a:t>Different search tools return different search results for the same keyword</a:t>
            </a:r>
          </a:p>
          <a:p>
            <a:pPr lvl="1"/>
            <a:r>
              <a:rPr lang="en-US" dirty="0" smtClean="0"/>
              <a:t>Be aware that paid or sponsored listing may appear at top of search results</a:t>
            </a:r>
          </a:p>
          <a:p>
            <a:pPr lvl="1"/>
            <a:r>
              <a:rPr lang="en-US" dirty="0" smtClean="0"/>
              <a:t>People typically look only at the first 10 or 20 hits; search again with different keywords or search tool, if necessary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B70889-B8B0-41C0-A331-3F96CA5EF2B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the Credibility of Search Results </a:t>
            </a:r>
          </a:p>
          <a:p>
            <a:pPr lvl="1"/>
            <a:r>
              <a:rPr lang="en-US" dirty="0" smtClean="0"/>
              <a:t>Authority</a:t>
            </a:r>
          </a:p>
          <a:p>
            <a:pPr lvl="2"/>
            <a:r>
              <a:rPr lang="en-US" dirty="0" smtClean="0"/>
              <a:t>Owner or author expertise</a:t>
            </a:r>
          </a:p>
          <a:p>
            <a:pPr lvl="2"/>
            <a:r>
              <a:rPr lang="en-US" dirty="0" smtClean="0"/>
              <a:t>Check top-level domains</a:t>
            </a:r>
          </a:p>
          <a:p>
            <a:pPr lvl="2"/>
            <a:r>
              <a:rPr lang="en-US" b="1" dirty="0" smtClean="0"/>
              <a:t>Primary source</a:t>
            </a:r>
            <a:r>
              <a:rPr lang="en-US" dirty="0" smtClean="0"/>
              <a:t> is any document, item, or other data that provides firsthand information about a topic</a:t>
            </a:r>
            <a:endParaRPr lang="en-US" b="1" dirty="0" smtClean="0"/>
          </a:p>
          <a:p>
            <a:pPr lvl="1"/>
            <a:r>
              <a:rPr lang="en-US" dirty="0" smtClean="0"/>
              <a:t>Objectivity</a:t>
            </a:r>
          </a:p>
          <a:p>
            <a:pPr lvl="2"/>
            <a:r>
              <a:rPr lang="en-US" dirty="0" smtClean="0"/>
              <a:t>Fair</a:t>
            </a:r>
          </a:p>
          <a:p>
            <a:pPr lvl="2"/>
            <a:r>
              <a:rPr lang="en-US" dirty="0" smtClean="0"/>
              <a:t>Unbiased</a:t>
            </a:r>
          </a:p>
          <a:p>
            <a:pPr lvl="2"/>
            <a:r>
              <a:rPr lang="en-US" dirty="0" smtClean="0"/>
              <a:t>Not skewed toward commercial or political interests</a:t>
            </a:r>
          </a:p>
          <a:p>
            <a:pPr lvl="1"/>
            <a:endParaRPr lang="en-US" dirty="0" smtClean="0"/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AEF4FC-70F1-4B91-AEC0-CBC37A3A303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the Credibility of Search Results (continued)</a:t>
            </a:r>
          </a:p>
          <a:p>
            <a:pPr lvl="1"/>
            <a:r>
              <a:rPr lang="en-US" sz="2400" dirty="0" smtClean="0"/>
              <a:t>Scope and Quality</a:t>
            </a:r>
          </a:p>
          <a:p>
            <a:pPr lvl="2"/>
            <a:r>
              <a:rPr lang="en-US" sz="2000" dirty="0" smtClean="0"/>
              <a:t>Depth of coverage</a:t>
            </a:r>
          </a:p>
          <a:p>
            <a:pPr lvl="2"/>
            <a:r>
              <a:rPr lang="en-US" sz="2000" dirty="0" smtClean="0"/>
              <a:t>Amount of detail provided</a:t>
            </a:r>
          </a:p>
          <a:p>
            <a:pPr lvl="2"/>
            <a:r>
              <a:rPr lang="en-US" sz="2000" dirty="0" smtClean="0"/>
              <a:t>Accurate and up-do-date</a:t>
            </a:r>
          </a:p>
          <a:p>
            <a:pPr lvl="2"/>
            <a:r>
              <a:rPr lang="en-US" sz="2000" dirty="0" smtClean="0"/>
              <a:t>Compares favorably with other pages on the same topic</a:t>
            </a:r>
          </a:p>
          <a:p>
            <a:pPr lvl="2"/>
            <a:r>
              <a:rPr lang="en-US" sz="2000" dirty="0" smtClean="0"/>
              <a:t>Consider currency for breaking news</a:t>
            </a:r>
          </a:p>
          <a:p>
            <a:pPr lvl="1"/>
            <a:r>
              <a:rPr lang="en-US" sz="2400" dirty="0" smtClean="0"/>
              <a:t>Design and Functionality</a:t>
            </a:r>
          </a:p>
          <a:p>
            <a:pPr lvl="2"/>
            <a:r>
              <a:rPr lang="en-US" sz="2000" dirty="0" smtClean="0"/>
              <a:t>Well-designed and easy-to-use page</a:t>
            </a:r>
          </a:p>
          <a:p>
            <a:pPr lvl="2"/>
            <a:r>
              <a:rPr lang="en-US" sz="2000" b="1" dirty="0" smtClean="0"/>
              <a:t>Broken links</a:t>
            </a:r>
            <a:r>
              <a:rPr lang="en-US" sz="2000" dirty="0" smtClean="0"/>
              <a:t> indicate poor attention to detail</a:t>
            </a:r>
            <a:endParaRPr lang="en-US" sz="2000" b="1" dirty="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672F72-FE3F-462B-8B52-006CA04CEC96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The Search Process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60451"/>
            <a:ext cx="8991600" cy="4100661"/>
          </a:xfrm>
        </p:spPr>
      </p:pic>
      <p:sp>
        <p:nvSpPr>
          <p:cNvPr id="38915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38916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34C86F-5439-4777-9172-1CAAF939BB4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Search Tools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8610600" cy="4800599"/>
          </a:xfrm>
        </p:spPr>
        <p:txBody>
          <a:bodyPr/>
          <a:lstStyle/>
          <a:p>
            <a:r>
              <a:rPr lang="en-US" sz="2800" dirty="0"/>
              <a:t>Directories</a:t>
            </a:r>
          </a:p>
          <a:p>
            <a:pPr lvl="1"/>
            <a:r>
              <a:rPr lang="en-US" sz="2400" b="1" dirty="0" smtClean="0"/>
              <a:t>Directory</a:t>
            </a:r>
            <a:r>
              <a:rPr lang="en-US" sz="2400" dirty="0" smtClean="0"/>
              <a:t> </a:t>
            </a:r>
            <a:r>
              <a:rPr lang="en-US" sz="2400" dirty="0"/>
              <a:t>is a human-compiled, hierarchical list of webpages </a:t>
            </a:r>
          </a:p>
          <a:p>
            <a:pPr lvl="1"/>
            <a:r>
              <a:rPr lang="en-US" sz="2400" dirty="0"/>
              <a:t>Yahoo! is one of the first directories</a:t>
            </a:r>
          </a:p>
          <a:p>
            <a:pPr lvl="1"/>
            <a:r>
              <a:rPr lang="en-US" sz="2400" dirty="0"/>
              <a:t>Editors create an </a:t>
            </a:r>
            <a:r>
              <a:rPr lang="en-US" sz="2400" b="1" dirty="0"/>
              <a:t>index</a:t>
            </a:r>
            <a:r>
              <a:rPr lang="en-US" sz="2400" dirty="0"/>
              <a:t>, or list of webpages</a:t>
            </a:r>
          </a:p>
          <a:p>
            <a:pPr lvl="1"/>
            <a:r>
              <a:rPr lang="en-US" sz="2400" dirty="0"/>
              <a:t>Organizes links in categories and subcategories</a:t>
            </a:r>
          </a:p>
          <a:p>
            <a:pPr lvl="1"/>
            <a:r>
              <a:rPr lang="en-US" sz="2400" dirty="0"/>
              <a:t>Users increasingly </a:t>
            </a:r>
            <a:r>
              <a:rPr lang="en-US" sz="2400" b="1" dirty="0"/>
              <a:t>drilling down</a:t>
            </a:r>
            <a:r>
              <a:rPr lang="en-US" sz="2400" dirty="0"/>
              <a:t> through categories to find specific information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breadcrumb trail</a:t>
            </a:r>
            <a:r>
              <a:rPr lang="en-US" sz="2400" dirty="0"/>
              <a:t> shows the hierarchical arrangement of categories and subcategories through which you have clicked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3: Searching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D924D1-36CD-4798-89D5-131DDFF980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" y="1672668"/>
            <a:ext cx="8880971" cy="4076226"/>
          </a:xfrm>
        </p:spPr>
      </p:pic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EB49EA-F35C-40B3-AFFF-D729A9CEEC4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Engines</a:t>
            </a:r>
          </a:p>
          <a:p>
            <a:pPr lvl="1"/>
            <a:r>
              <a:rPr lang="en-US" sz="2400" dirty="0" smtClean="0"/>
              <a:t>Three major components are </a:t>
            </a:r>
            <a:r>
              <a:rPr lang="en-US" sz="2400" b="1" dirty="0" smtClean="0"/>
              <a:t>spider</a:t>
            </a:r>
            <a:r>
              <a:rPr lang="en-US" sz="2400" dirty="0" smtClean="0"/>
              <a:t>, </a:t>
            </a:r>
            <a:r>
              <a:rPr lang="en-US" sz="2400" b="1" dirty="0" smtClean="0"/>
              <a:t>bot</a:t>
            </a:r>
            <a:r>
              <a:rPr lang="en-US" sz="2400" dirty="0" smtClean="0"/>
              <a:t>, and </a:t>
            </a:r>
            <a:r>
              <a:rPr lang="en-US" sz="2400" b="1" dirty="0" smtClean="0"/>
              <a:t>web crawler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Typical information collected by a web crawler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Page title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URL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Meta tag keywords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Occurrence of keywords in page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All of the words on the page – </a:t>
            </a:r>
            <a:r>
              <a:rPr lang="en-US" b="1" dirty="0"/>
              <a:t>full-text searching</a:t>
            </a:r>
            <a:endParaRPr lang="en-US" dirty="0"/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Internal links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Number and relevancy of other webpages that link to the page</a:t>
            </a:r>
          </a:p>
          <a:p>
            <a:pPr lvl="1"/>
            <a:endParaRPr lang="en-US" b="1" dirty="0" smtClean="0"/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E9D873-C644-46F5-894F-AC5CA13BE94A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Search Engines (continued)</a:t>
            </a:r>
            <a:endParaRPr lang="en-US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Search </a:t>
            </a:r>
            <a:r>
              <a:rPr lang="en-US" dirty="0"/>
              <a:t>engines use different algorithms to </a:t>
            </a:r>
            <a:r>
              <a:rPr lang="en-US" dirty="0" smtClean="0"/>
              <a:t>determine relevance of webpages </a:t>
            </a:r>
            <a:r>
              <a:rPr lang="en-US" dirty="0"/>
              <a:t>in </a:t>
            </a:r>
            <a:r>
              <a:rPr lang="en-US" dirty="0" smtClean="0"/>
              <a:t>the search results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search engines also include paid or sponsored listings on the search results page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Many search tools today have become hybrids, basing results on indexes created by both web crawlers and human editors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A7B03E-1D0D-43E9-BAF2-2960BED97B19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Describe how search engines work, and understand the search process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different types of search tools and compare search results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Apply search tool shortcuts and advanced features, including Boolean operators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Perform searches using browser search features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and use specialized search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online research alternatives to standard search tools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B36EA-FD36-4BB8-90BD-F15A048C09A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Search Engines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the search engine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the keyword search in the search text box and then tap or click the Search button to view the search results page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9509-AF53-464D-BC46-27C5FE3BD01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Using Search Engines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34" y="1414419"/>
            <a:ext cx="7169132" cy="4592725"/>
          </a:xfrm>
        </p:spPr>
      </p:pic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F9509-AF53-464D-BC46-27C5FE3BD014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Metasearch</a:t>
            </a:r>
            <a:r>
              <a:rPr lang="en-US" dirty="0" smtClean="0"/>
              <a:t> Engines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err="1" smtClean="0"/>
              <a:t>metasearch</a:t>
            </a:r>
            <a:r>
              <a:rPr lang="en-US" b="1" dirty="0" smtClean="0"/>
              <a:t> engine </a:t>
            </a:r>
            <a:r>
              <a:rPr lang="en-US" dirty="0" smtClean="0"/>
              <a:t>compiles the search results from multiple search engines into a single search results list</a:t>
            </a:r>
          </a:p>
          <a:p>
            <a:pPr lvl="2"/>
            <a:r>
              <a:rPr lang="en-US" dirty="0" smtClean="0"/>
              <a:t>Some eliminate duplicates</a:t>
            </a:r>
          </a:p>
          <a:p>
            <a:pPr lvl="2"/>
            <a:r>
              <a:rPr lang="en-US" dirty="0" smtClean="0"/>
              <a:t>Watch for paid or sponsored listings in search results list</a:t>
            </a:r>
          </a:p>
          <a:p>
            <a:pPr lvl="3"/>
            <a:r>
              <a:rPr lang="en-US" sz="2400" dirty="0" smtClean="0"/>
              <a:t>Dogpile</a:t>
            </a:r>
          </a:p>
          <a:p>
            <a:pPr lvl="3"/>
            <a:r>
              <a:rPr lang="en-US" sz="2400" dirty="0" smtClean="0"/>
              <a:t>Mamma.com</a:t>
            </a:r>
          </a:p>
          <a:p>
            <a:pPr lvl="3"/>
            <a:r>
              <a:rPr lang="en-US" sz="2400" dirty="0" smtClean="0"/>
              <a:t>Zoo</a:t>
            </a:r>
          </a:p>
          <a:p>
            <a:pPr lvl="3"/>
            <a:r>
              <a:rPr lang="en-US" sz="2400" dirty="0" err="1" smtClean="0"/>
              <a:t>Ixquick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733A5A-3F16-495B-8E82-57BE3BA09E6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Search Tools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6700023" cy="3873450"/>
          </a:xfrm>
        </p:spPr>
      </p:pic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C6DC3-58BF-4BD6-8561-04BB0563441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Searches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Boolean operator</a:t>
            </a:r>
            <a:r>
              <a:rPr lang="en-US" dirty="0" smtClean="0"/>
              <a:t> specifies which keywords should be included or excluded from search results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92142-E798-4E26-ACD7-6E639106B12B}" type="slidenum">
              <a:rPr lang="en-US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895600"/>
            <a:ext cx="817055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Searches</a:t>
            </a:r>
          </a:p>
          <a:p>
            <a:pPr lvl="1"/>
            <a:r>
              <a:rPr lang="en-US" dirty="0" smtClean="0"/>
              <a:t>Boolean operators include:</a:t>
            </a:r>
          </a:p>
          <a:p>
            <a:pPr lvl="2"/>
            <a:r>
              <a:rPr lang="en-US" dirty="0" smtClean="0"/>
              <a:t>AND</a:t>
            </a:r>
          </a:p>
          <a:p>
            <a:pPr lvl="3"/>
            <a:r>
              <a:rPr lang="en-US" dirty="0" smtClean="0"/>
              <a:t>Keyword must be included</a:t>
            </a:r>
          </a:p>
          <a:p>
            <a:pPr lvl="2"/>
            <a:r>
              <a:rPr lang="en-US" dirty="0" smtClean="0"/>
              <a:t>OR</a:t>
            </a:r>
          </a:p>
          <a:p>
            <a:pPr lvl="3"/>
            <a:r>
              <a:rPr lang="en-US" dirty="0" smtClean="0"/>
              <a:t>At least one of multiple keywords must be included</a:t>
            </a:r>
          </a:p>
          <a:p>
            <a:pPr lvl="2"/>
            <a:r>
              <a:rPr lang="en-US" dirty="0" smtClean="0"/>
              <a:t>NOT</a:t>
            </a:r>
          </a:p>
          <a:p>
            <a:pPr lvl="3"/>
            <a:r>
              <a:rPr lang="en-US" dirty="0" smtClean="0"/>
              <a:t>Keyword must be excluded</a:t>
            </a:r>
          </a:p>
          <a:p>
            <a:pPr lvl="1"/>
            <a:r>
              <a:rPr lang="en-US" dirty="0" smtClean="0"/>
              <a:t>Major search engines offer searching shortcuts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92142-E798-4E26-ACD7-6E639106B12B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Advanced Search Techniques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Advanced Search Forms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Used to structure complex search queries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Prompts you to specify Boolean operators and other criteria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Can filter results by: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Language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File type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Domain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Great way to learn more about how to use specific search engine shortcuts and Boolean operators</a:t>
            </a:r>
            <a:endParaRPr lang="en-US" dirty="0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90F0E9-4F4B-4AC3-B409-71147FD4BC59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Browser Searches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Bar Searches</a:t>
            </a:r>
          </a:p>
          <a:p>
            <a:pPr lvl="1"/>
            <a:r>
              <a:rPr lang="en-US" dirty="0" smtClean="0"/>
              <a:t>Enter keywords in the Address box on the Address bar</a:t>
            </a:r>
          </a:p>
          <a:p>
            <a:pPr lvl="1"/>
            <a:r>
              <a:rPr lang="en-US" dirty="0" smtClean="0"/>
              <a:t>Press ENTER key or tap or click appropriate button to open search results page in the current tab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07864-4071-4172-87F4-C990191C478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Webpage Searches</a:t>
            </a:r>
          </a:p>
          <a:p>
            <a:pPr lvl="1"/>
            <a:r>
              <a:rPr lang="en-US" dirty="0" smtClean="0"/>
              <a:t>Find bar allows you to search the contents of a webpage</a:t>
            </a:r>
          </a:p>
          <a:p>
            <a:pPr lvl="1"/>
            <a:r>
              <a:rPr lang="en-US" dirty="0" smtClean="0"/>
              <a:t>Press CTRL+F to display the Find Bar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89E03-015E-46A6-BBA5-003AC8884DB6}" type="slidenum">
              <a:rPr lang="en-US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53539"/>
            <a:ext cx="8393817" cy="166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 Searches</a:t>
            </a:r>
          </a:p>
          <a:p>
            <a:pPr lvl="1"/>
            <a:r>
              <a:rPr lang="en-US" dirty="0" smtClean="0"/>
              <a:t>When using a mobile browser, tap or click ‘Find on page’ on browser menu to open Find bar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89E03-015E-46A6-BBA5-003AC8884DB6}" type="slidenum">
              <a:rPr lang="en-US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19400"/>
            <a:ext cx="5181600" cy="344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2530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Choose the best search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Formulate the search query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Perform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Examine</a:t>
            </a:r>
            <a:r>
              <a:rPr lang="en-US" sz="2400" dirty="0" smtClean="0"/>
              <a:t> the search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Evaluate the credibility of the search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55193"/>
            <a:ext cx="4038600" cy="2815976"/>
          </a:xfrm>
        </p:spPr>
      </p:pic>
      <p:sp>
        <p:nvSpPr>
          <p:cNvPr id="22532" name="Footer Placeholder 4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BD7BD-97CB-4B0B-BC34-BBF8DD8A495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Browser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and Filtering Search Results</a:t>
            </a:r>
          </a:p>
          <a:p>
            <a:pPr lvl="1"/>
            <a:r>
              <a:rPr lang="en-US" dirty="0" smtClean="0"/>
              <a:t>Most recent results</a:t>
            </a:r>
          </a:p>
          <a:p>
            <a:pPr lvl="1"/>
            <a:r>
              <a:rPr lang="en-US" dirty="0" smtClean="0"/>
              <a:t>Specify a timeframe for results pages</a:t>
            </a:r>
          </a:p>
          <a:p>
            <a:pPr lvl="1"/>
            <a:r>
              <a:rPr lang="en-US" dirty="0" smtClean="0"/>
              <a:t>Search for previously viewed webpages</a:t>
            </a:r>
          </a:p>
          <a:p>
            <a:pPr lvl="1"/>
            <a:r>
              <a:rPr lang="en-US" dirty="0" smtClean="0"/>
              <a:t>Search by reading level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and Business Search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online white pages directory </a:t>
            </a:r>
            <a:r>
              <a:rPr lang="en-US" dirty="0" smtClean="0"/>
              <a:t>or </a:t>
            </a:r>
            <a:r>
              <a:rPr lang="en-US" b="1" dirty="0" smtClean="0"/>
              <a:t>online yellow pages directory</a:t>
            </a:r>
          </a:p>
          <a:p>
            <a:pPr lvl="1"/>
            <a:endParaRPr lang="en-US" dirty="0" smtClean="0"/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52899"/>
            <a:ext cx="5029200" cy="3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and Business Search (continued)</a:t>
            </a:r>
          </a:p>
          <a:p>
            <a:pPr lvl="1"/>
            <a:r>
              <a:rPr lang="en-US" dirty="0" smtClean="0"/>
              <a:t>Free resources</a:t>
            </a:r>
          </a:p>
          <a:p>
            <a:pPr lvl="2"/>
            <a:r>
              <a:rPr lang="en-US" dirty="0" err="1" smtClean="0"/>
              <a:t>Pipl</a:t>
            </a:r>
            <a:endParaRPr lang="en-US" dirty="0" smtClean="0"/>
          </a:p>
          <a:p>
            <a:pPr lvl="2"/>
            <a:r>
              <a:rPr lang="en-US" dirty="0" smtClean="0"/>
              <a:t>Wink</a:t>
            </a:r>
          </a:p>
          <a:p>
            <a:pPr lvl="1"/>
            <a:r>
              <a:rPr lang="en-US" dirty="0" smtClean="0"/>
              <a:t>Fee-based (pay for additional information)</a:t>
            </a:r>
          </a:p>
          <a:p>
            <a:pPr lvl="2"/>
            <a:r>
              <a:rPr lang="en-US" dirty="0" err="1" smtClean="0"/>
              <a:t>WhitePages</a:t>
            </a:r>
            <a:endParaRPr lang="en-US" dirty="0"/>
          </a:p>
          <a:p>
            <a:pPr lvl="2"/>
            <a:r>
              <a:rPr lang="en-US" dirty="0" err="1" smtClean="0"/>
              <a:t>Superpages</a:t>
            </a:r>
            <a:endParaRPr lang="en-US" dirty="0" smtClean="0"/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 and Current Event Search</a:t>
            </a:r>
          </a:p>
          <a:p>
            <a:pPr lvl="1"/>
            <a:r>
              <a:rPr lang="en-US" dirty="0"/>
              <a:t>MSN</a:t>
            </a:r>
          </a:p>
          <a:p>
            <a:pPr lvl="1"/>
            <a:r>
              <a:rPr lang="en-US" dirty="0"/>
              <a:t>Yahoo!</a:t>
            </a:r>
          </a:p>
          <a:p>
            <a:pPr lvl="1"/>
            <a:r>
              <a:rPr lang="en-US" dirty="0"/>
              <a:t>Associated Press (AP)</a:t>
            </a:r>
          </a:p>
          <a:p>
            <a:pPr lvl="1"/>
            <a:r>
              <a:rPr lang="en-US" dirty="0"/>
              <a:t>United Press International (UPI)</a:t>
            </a:r>
          </a:p>
          <a:p>
            <a:pPr lvl="1"/>
            <a:r>
              <a:rPr lang="en-US" dirty="0"/>
              <a:t>Reuters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55BBB-78D4-40A4-B0EC-8C84E92E380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Search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5" y="1981200"/>
            <a:ext cx="6634645" cy="4224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Media Search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8872"/>
            <a:ext cx="6799566" cy="41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Hashtag Search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err="1" smtClean="0"/>
              <a:t>hastag</a:t>
            </a:r>
            <a:r>
              <a:rPr lang="en-US" sz="2600" b="1" dirty="0" smtClean="0"/>
              <a:t> </a:t>
            </a:r>
            <a:r>
              <a:rPr lang="en-US" sz="2600" dirty="0" smtClean="0"/>
              <a:t>is a word or phrase (with spaced removed), preceded by the # sign. </a:t>
            </a:r>
          </a:p>
          <a:p>
            <a:pPr lvl="1"/>
            <a:r>
              <a:rPr lang="en-US" sz="2600" dirty="0" smtClean="0"/>
              <a:t>Hashtags create</a:t>
            </a:r>
          </a:p>
          <a:p>
            <a:pPr marL="457200" lvl="1" indent="0">
              <a:buNone/>
            </a:pPr>
            <a:r>
              <a:rPr lang="en-US" sz="2600" dirty="0" smtClean="0"/>
              <a:t>a group of related </a:t>
            </a:r>
          </a:p>
          <a:p>
            <a:pPr marL="457200" lvl="1" indent="0">
              <a:buNone/>
            </a:pPr>
            <a:r>
              <a:rPr lang="en-US" sz="2600" dirty="0" smtClean="0"/>
              <a:t>Posts or media on  </a:t>
            </a:r>
          </a:p>
          <a:p>
            <a:pPr marL="457200" lvl="1" indent="0">
              <a:buNone/>
            </a:pPr>
            <a:r>
              <a:rPr lang="en-US" sz="2600" dirty="0" smtClean="0"/>
              <a:t>a Specific platform </a:t>
            </a:r>
          </a:p>
          <a:p>
            <a:pPr marL="457200" lvl="1" indent="0">
              <a:buNone/>
            </a:pPr>
            <a:r>
              <a:rPr lang="en-US" sz="2600" dirty="0" smtClean="0"/>
              <a:t>such as Twitter                                                                                                      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F86C62-E4C5-4CE6-AC53-E7226827FDC1}" type="slidenum">
              <a:rPr lang="en-US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43200"/>
            <a:ext cx="5334000" cy="35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Specialized Searches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Shopping Search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ED2F3E-BC21-4704-9D3F-6A5352E6EB9C}" type="slidenum">
              <a:rPr lang="en-US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400800" cy="406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The Search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Search Engines Work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dirty="0"/>
              <a:t>First few results are usually most relevant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Search engine algorithms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Crawlers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Search engine optimization (SEO)</a:t>
            </a:r>
          </a:p>
          <a:p>
            <a:pPr marL="747713" lvl="1" indent="-279400">
              <a:lnSpc>
                <a:spcPct val="90000"/>
              </a:lnSpc>
              <a:defRPr/>
            </a:pPr>
            <a:r>
              <a:rPr lang="en-US" sz="3200" b="1" dirty="0"/>
              <a:t>Natural language searches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0B36EA-FD36-4BB8-90BD-F15A048C09A7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marL="354013" indent="-354013"/>
            <a:r>
              <a:rPr lang="en-US" dirty="0"/>
              <a:t>Search </a:t>
            </a:r>
            <a:r>
              <a:rPr lang="en-US" dirty="0" smtClean="0"/>
              <a:t>Engine Algorithms</a:t>
            </a:r>
            <a:endParaRPr lang="en-US" dirty="0"/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Personalized search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Localized search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Popular terms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Trending content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Natural language search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marL="354013" indent="-354013"/>
            <a:r>
              <a:rPr lang="en-US" dirty="0" smtClean="0"/>
              <a:t>Choosing the Best Search Tool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Easy to use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Returns results quickly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Provides access to frequently updated large indexes and other web-based files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Presents most relevant search results returned</a:t>
            </a:r>
          </a:p>
          <a:p>
            <a:pPr marL="747713" lvl="1" indent="-279400">
              <a:lnSpc>
                <a:spcPct val="90000"/>
              </a:lnSpc>
            </a:pPr>
            <a:r>
              <a:rPr lang="en-US" dirty="0" smtClean="0"/>
              <a:t>Clearly indicates paid or sponsored links</a:t>
            </a:r>
          </a:p>
        </p:txBody>
      </p:sp>
    </p:spTree>
    <p:extLst>
      <p:ext uri="{BB962C8B-B14F-4D97-AF65-F5344CB8AC3E}">
        <p14:creationId xmlns:p14="http://schemas.microsoft.com/office/powerpoint/2010/main" val="2317867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Chapter 3: Searching the Web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842BB2-063F-425C-9CB0-E170F2E8B6F9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7162800" cy="4114800"/>
          </a:xfrm>
        </p:spPr>
      </p:pic>
    </p:spTree>
    <p:extLst>
      <p:ext uri="{BB962C8B-B14F-4D97-AF65-F5344CB8AC3E}">
        <p14:creationId xmlns:p14="http://schemas.microsoft.com/office/powerpoint/2010/main" val="1683732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Formulating the Search Query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search query</a:t>
            </a:r>
            <a:r>
              <a:rPr lang="en-US" sz="2400" dirty="0" smtClean="0"/>
              <a:t> is the question that defines the information you seek</a:t>
            </a:r>
          </a:p>
          <a:p>
            <a:pPr lvl="1"/>
            <a:r>
              <a:rPr lang="en-US" sz="2400" dirty="0" smtClean="0"/>
              <a:t>A query should include at least one </a:t>
            </a:r>
            <a:r>
              <a:rPr lang="en-US" sz="2400" b="1" dirty="0" smtClean="0"/>
              <a:t>keyword</a:t>
            </a:r>
            <a:r>
              <a:rPr lang="en-US" sz="2400" dirty="0" smtClean="0"/>
              <a:t>, the specific word that describes that information</a:t>
            </a:r>
          </a:p>
          <a:p>
            <a:pPr lvl="1"/>
            <a:r>
              <a:rPr lang="en-US" sz="2400" dirty="0" smtClean="0"/>
              <a:t>Choose carefully, using specific rather than general keywords</a:t>
            </a:r>
          </a:p>
          <a:p>
            <a:pPr lvl="1"/>
            <a:r>
              <a:rPr lang="en-US" sz="2400" dirty="0" smtClean="0"/>
              <a:t>To perform a search, enter one or more keywords into the </a:t>
            </a:r>
            <a:r>
              <a:rPr lang="en-US" sz="2400" b="1" dirty="0" smtClean="0"/>
              <a:t>search text box</a:t>
            </a:r>
            <a:r>
              <a:rPr lang="en-US" sz="2400" dirty="0" smtClean="0"/>
              <a:t> or Address box</a:t>
            </a:r>
            <a:endParaRPr lang="en-US" sz="2400" b="1" dirty="0" smtClean="0"/>
          </a:p>
          <a:p>
            <a:pPr lvl="1"/>
            <a:r>
              <a:rPr lang="en-US" sz="2400" dirty="0"/>
              <a:t>A search tool then uses the keywords to identify </a:t>
            </a:r>
            <a:r>
              <a:rPr lang="en-US" sz="2400" dirty="0" smtClean="0"/>
              <a:t>relevant webpages </a:t>
            </a:r>
            <a:r>
              <a:rPr lang="en-US" sz="2400" dirty="0"/>
              <a:t>and return a search results list</a:t>
            </a:r>
            <a:endParaRPr lang="en-US" sz="2400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D325F-A237-48E9-B511-2E4CD18A613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The Search Process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Formulating the Search Query (continued)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search tool then uses the keywords to identify </a:t>
            </a:r>
            <a:r>
              <a:rPr lang="en-US" dirty="0" smtClean="0"/>
              <a:t>relevant webpages and </a:t>
            </a:r>
            <a:r>
              <a:rPr lang="en-US" dirty="0"/>
              <a:t>return a </a:t>
            </a:r>
            <a:r>
              <a:rPr lang="en-US" b="1" dirty="0"/>
              <a:t>search results </a:t>
            </a:r>
            <a:r>
              <a:rPr lang="en-US" b="1" dirty="0" smtClean="0"/>
              <a:t>list</a:t>
            </a:r>
            <a:endParaRPr lang="en-US" dirty="0" smtClean="0"/>
          </a:p>
          <a:p>
            <a:pPr lvl="1"/>
            <a:r>
              <a:rPr lang="en-US" b="1" dirty="0" smtClean="0"/>
              <a:t>Search results list</a:t>
            </a:r>
            <a:r>
              <a:rPr lang="en-US" dirty="0" smtClean="0"/>
              <a:t> contains the URL, title, and description of and links to webpages</a:t>
            </a:r>
          </a:p>
          <a:p>
            <a:pPr lvl="1"/>
            <a:r>
              <a:rPr lang="en-US" dirty="0" smtClean="0"/>
              <a:t>Each webpage item listed in search results list is a </a:t>
            </a:r>
            <a:r>
              <a:rPr lang="en-US" b="1" dirty="0" smtClean="0"/>
              <a:t>hit</a:t>
            </a:r>
            <a:endParaRPr lang="en-US" dirty="0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/>
              <a:t>Chapter 3: Searching the Web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DD325F-A237-48E9-B511-2E4CD18A613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1400</Words>
  <Application>Microsoft Office PowerPoint</Application>
  <PresentationFormat>On-screen Show (4:3)</PresentationFormat>
  <Paragraphs>303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Theme1</vt:lpstr>
      <vt:lpstr>PowerPoint Presentation</vt:lpstr>
      <vt:lpstr>Objectives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The Search Process</vt:lpstr>
      <vt:lpstr>Search Tools</vt:lpstr>
      <vt:lpstr>Search Tools</vt:lpstr>
      <vt:lpstr>Search Tools</vt:lpstr>
      <vt:lpstr>Search Tools</vt:lpstr>
      <vt:lpstr>Using Search Engines</vt:lpstr>
      <vt:lpstr>Using Search Engines</vt:lpstr>
      <vt:lpstr>Search Tools</vt:lpstr>
      <vt:lpstr>Search Tools</vt:lpstr>
      <vt:lpstr>Advanced Search Techniques</vt:lpstr>
      <vt:lpstr>Advanced Search Techniques</vt:lpstr>
      <vt:lpstr>Advanced Search Techniques</vt:lpstr>
      <vt:lpstr>Browser Searches</vt:lpstr>
      <vt:lpstr>Browser Searches</vt:lpstr>
      <vt:lpstr>Browser Searches</vt:lpstr>
      <vt:lpstr>Browser Searches</vt:lpstr>
      <vt:lpstr>Specialized Searches</vt:lpstr>
      <vt:lpstr>Specialized Searches</vt:lpstr>
      <vt:lpstr>Specialized Searches</vt:lpstr>
      <vt:lpstr>Specialized Searches</vt:lpstr>
      <vt:lpstr>Specialized Searches</vt:lpstr>
      <vt:lpstr>Specialized Searches</vt:lpstr>
      <vt:lpstr>Specialized Searches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2014-10-08T14:20:32Z</dcterms:created>
  <dcterms:modified xsi:type="dcterms:W3CDTF">2021-12-14T10:38:15Z</dcterms:modified>
</cp:coreProperties>
</file>